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70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CF204-6FA0-473F-BE4C-8E465196AC74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CB115-90C1-4A9D-8399-6F34950E49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477000" cy="1828800"/>
          </a:xfrm>
        </p:spPr>
        <p:txBody>
          <a:bodyPr/>
          <a:lstStyle/>
          <a:p>
            <a:r>
              <a:rPr lang="fr-FR" dirty="0" smtClean="0"/>
              <a:t>Les troubles praxiques</a:t>
            </a:r>
            <a:br>
              <a:rPr lang="fr-FR" dirty="0" smtClean="0"/>
            </a:br>
            <a:r>
              <a:rPr lang="fr-FR" dirty="0" smtClean="0"/>
              <a:t>Les dyspraxies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705600" cy="1008112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Des éléments de repérage 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 écriture </a:t>
            </a:r>
            <a:endParaRPr lang="fr-FR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Le retard graphique</a:t>
            </a: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 La lenteur d’écriture : 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Utilise toute son énergie pour la calligraphie aux dépens de l’écoute, de la compréhension, du sens, de l’orthographe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impossibilité d’accélérer, d’être en double tâche, non-automatisation, coût important en attention</a:t>
            </a:r>
          </a:p>
          <a:p>
            <a:pPr>
              <a:buFontTx/>
              <a:buChar char="-"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La copie est très difficile : coût attentionnel, fatigue visuelle</a:t>
            </a: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Perception troublée des obliques au repérage et à la production.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fr-FR" sz="36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fr-FR" sz="36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En lecture </a:t>
            </a:r>
            <a:r>
              <a:rPr lang="fr-FR" sz="28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effectLst/>
              </a:rPr>
              <a:t/>
            </a:r>
            <a:br>
              <a:rPr lang="fr-FR" sz="2000" dirty="0" smtClean="0">
                <a:solidFill>
                  <a:srgbClr val="0070C0"/>
                </a:solidFill>
                <a:effectLst/>
              </a:rPr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784976" cy="4234475"/>
          </a:xfrm>
        </p:spPr>
        <p:txBody>
          <a:bodyPr>
            <a:norm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</a:rPr>
              <a:t> Les deux tiers des élèves atteints d’une dyspraxie vont apprendre à lire sans aucun problème particulier, puis développent des compétences de lecteurs comparables à celles de leurs pairs. » </a:t>
            </a:r>
            <a:r>
              <a:rPr lang="fr-FR" sz="2400" dirty="0" err="1" smtClean="0">
                <a:solidFill>
                  <a:srgbClr val="0070C0"/>
                </a:solidFill>
              </a:rPr>
              <a:t>S.Castaing</a:t>
            </a:r>
            <a:endParaRPr lang="fr-FR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Les difficultés de lecture sont sans rapport direct avec la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dyspraxie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 Il s’agit alors d’une dyslexie associée à la dyspraxie.</a:t>
            </a: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On peut avoir une vraie difficulté en lecture à cause de la dyspraxie sans dyslexie : dans ce cas l’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èlève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confond les lettres visuellement proches comme u/n, n/m, b/d, p/q, i/l, a/o. L’élève est gêné dans sa reconnaissance des mots écrits.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En mathématiques </a:t>
            </a:r>
            <a:endParaRPr lang="fr-FR" sz="3200" b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64096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 peut y avoir des difficultés de :</a:t>
            </a:r>
          </a:p>
          <a:p>
            <a:pPr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Dénombrement : oublie des éléments, recompte plusieurs fois les mêmes, manque de synchronisation entre le chiffre nommé et l’objet touché</a:t>
            </a:r>
          </a:p>
          <a:p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 Ecriture des chiffres et des symboles: inversions, reproduction incorrecte particulièrement pour les signes comprenant des diagonales ( x, &lt;, &gt; )</a:t>
            </a:r>
          </a:p>
          <a:p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Alignement, décomposition des nombres</a:t>
            </a:r>
          </a:p>
          <a:p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Poser les opérations</a:t>
            </a:r>
          </a:p>
          <a:p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En résolution de problèmes : difficultés à faire des déductions, des inférences ou à suivre un séquence logique</a:t>
            </a:r>
          </a:p>
          <a:p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100" dirty="0" smtClean="0">
                <a:latin typeface="Arial" pitchFamily="34" charset="0"/>
                <a:cs typeface="Arial" pitchFamily="34" charset="0"/>
              </a:rPr>
              <a:t>Se repérer dans l’espace, à reproduire les figures, à utiliser correctement les outils comme la règle ou le compas, à différencier les figures en 3D</a:t>
            </a:r>
            <a:endParaRPr lang="fr-FR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22114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En EPS </a:t>
            </a:r>
            <a:br>
              <a:rPr lang="fr-FR" sz="28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fr-FR" sz="2800" b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179512" y="1481328"/>
            <a:ext cx="8784976" cy="4972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 difficultés possibles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Précision des gestes, vitesse d’exécution,</a:t>
            </a:r>
          </a:p>
          <a:p>
            <a:pP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déplacements dans l’espace, la coordination.</a:t>
            </a: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La planification, l’enchaînement de plusieurs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gestes. Il n’arrive pas à reproduire un enchaînement.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Il a du mal à apprendre à nager la brasse (car il ne peut pas coordonner des mouvements différents entre le haut et le bas du corps)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Perte d’équilibre, raideur corporelle, manque</a:t>
            </a:r>
          </a:p>
          <a:p>
            <a:pP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d’harmonie gestuelle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 Il court avec maladresse, tombe souvent …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L’orientations dans les lieux ou de positionnement de son propre corps.</a:t>
            </a: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La compréhension des consignes de direction, spatiales.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Dans tous les cas :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LENTEUR </a:t>
            </a:r>
            <a:r>
              <a:rPr lang="fr-FR" dirty="0" smtClean="0"/>
              <a:t>extrême</a:t>
            </a:r>
          </a:p>
          <a:p>
            <a:r>
              <a:rPr lang="fr-FR" dirty="0" smtClean="0"/>
              <a:t>Un élève dyspraxique a toujours fini après les autres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416824" cy="1828800"/>
          </a:xfrm>
        </p:spPr>
        <p:txBody>
          <a:bodyPr/>
          <a:lstStyle/>
          <a:p>
            <a:r>
              <a:rPr lang="fr-FR" dirty="0" smtClean="0"/>
              <a:t>Signes d’appel en maternelle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6705600" cy="90182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Il y a un grand décalage entre l’élève et des élèves de la même classe d’âge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fr-FR" sz="280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fr-FR" sz="3600" b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Jeux libres de l’enfant</a:t>
            </a:r>
            <a:r>
              <a:rPr lang="fr-FR" sz="5300" dirty="0" smtClean="0">
                <a:latin typeface="Century Gothic" pitchFamily="34" charset="0"/>
              </a:rPr>
              <a:t/>
            </a:r>
            <a:br>
              <a:rPr lang="fr-FR" sz="5300" dirty="0" smtClean="0">
                <a:latin typeface="Century Gothic" pitchFamily="34" charset="0"/>
              </a:rPr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52928" cy="47385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>
                <a:latin typeface="Century Gothic" pitchFamily="34" charset="0"/>
              </a:rPr>
              <a:t>	</a:t>
            </a:r>
          </a:p>
          <a:p>
            <a:pPr algn="just">
              <a:buNone/>
            </a:pPr>
            <a:r>
              <a:rPr lang="fr-FR" sz="2400" dirty="0" smtClean="0">
                <a:latin typeface="Century Gothic" pitchFamily="34" charset="0"/>
                <a:cs typeface="Arial" pitchFamily="34" charset="0"/>
              </a:rPr>
              <a:t>  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Désintérêt ,  rejet des jeux de construction et  des puzzles</a:t>
            </a:r>
          </a:p>
          <a:p>
            <a:pPr algn="just"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	Recherche des jeux symboliques non praxiques de son âge</a:t>
            </a:r>
          </a:p>
          <a:p>
            <a:pPr algn="just"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	Imaginaire riche, pertinent et adapté</a:t>
            </a:r>
          </a:p>
          <a:p>
            <a:pPr algn="just"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	Sociable, avenant, bons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contacts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Jeux structuraux avec modèle</a:t>
            </a:r>
            <a:endParaRPr lang="fr-FR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229600" cy="5026563"/>
          </a:xfrm>
        </p:spPr>
        <p:txBody>
          <a:bodyPr>
            <a:normAutofit/>
          </a:bodyPr>
          <a:lstStyle/>
          <a:p>
            <a:endParaRPr lang="fr-FR" dirty="0" smtClean="0">
              <a:latin typeface="Century Gothic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Grande difficulté à assembler les pièces en respectant un modèle : tripote, hésite, tourne les pièces, déplace, enlève, remet, détruit…</a:t>
            </a:r>
          </a:p>
          <a:p>
            <a:pP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Absence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d’amélioration d’un essai à l’autre : les erreurs peuvent être identiques ou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non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Aggravation de la situation face aux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obliques</a:t>
            </a: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98504" cy="99060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Difficultés dans le repérage dans l’espace et le temps</a:t>
            </a:r>
            <a:endParaRPr lang="fr-FR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Toutes les activités manuelles : tracé, découpage, habillage</a:t>
            </a: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Labyrinthes et éléments à relier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Difficulté pour raccorder deux éléments par un trait</a:t>
            </a: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 Comptines : les gestes </a:t>
            </a: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 L’EPS : difficultés en motricité, latéralité, imitation, jeux de ballon, compréhension de consignes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spatiales, difficultés d’équilibre, n’alterne pas les pieds en descendant les escaliers …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Dessin pauvre, mal structuré,  traits mal raccordés, reliés, orientés alors que le projet et les représentations mentales verbalisés sont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correctes</a:t>
            </a: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Maladroit il tombe et fait tomber ses affaires, se cogne</a:t>
            </a: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  <a:effectLst/>
              </a:rPr>
              <a:t>Mais….</a:t>
            </a:r>
            <a:endParaRPr lang="fr-FR" sz="4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Amélioration de la tâche si l’on fait appel aux représentations mentales de l’enfant (consignes sur ordre oral), puis si on lui fournit des aides descriptives verbales.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6477000" cy="1828800"/>
          </a:xfrm>
        </p:spPr>
        <p:txBody>
          <a:bodyPr/>
          <a:lstStyle/>
          <a:p>
            <a:r>
              <a:rPr lang="fr-FR" dirty="0" smtClean="0"/>
              <a:t>En élémentaire </a:t>
            </a:r>
            <a:br>
              <a:rPr lang="fr-FR" dirty="0" smtClean="0"/>
            </a:br>
            <a:r>
              <a:rPr lang="fr-FR" dirty="0" smtClean="0"/>
              <a:t>Eléments de repérage 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Difficultés à s’organiser , à planifier , à se repérer</a:t>
            </a:r>
            <a:endParaRPr lang="fr-FR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Difficultés dans les activités nécessitant un repérage spatial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L’école, la classe, les salles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L’écran et le clavier de l’ordinateur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L’espace table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Livres, cahiers, classeurs, cartable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L’espace feuille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difficilement gérable 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Difficultés de manipulation des « outils » nécessitant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une bonne coordination bi-manuelle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une bonne coordination oculo-manuelle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une bonne prise d’indice spatiaux-temporels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un enchaînement de gestes (chaque geste effectué seul est réussi)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– Une organisation chronologique 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gestes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Concrètement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676456" cy="4781128"/>
          </a:xfrm>
        </p:spPr>
        <p:txBody>
          <a:bodyPr>
            <a:normAutofit fontScale="62500" lnSpcReduction="20000"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couper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en suivant le contour,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colorier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sans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déborder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coller une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feuille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droite sur son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cahier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tracer un trait à la règle,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mesurer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avec une règle,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ne place pas le zéro au bon endroit,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tailler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un crayon,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gommer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sans déchirer sa feuille, 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utiliser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l’équerre et le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compas</a:t>
            </a: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Pour reproduire une figure :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il ne sait pas par quel point ou trait commencer. Ne voyant pas la forme d’ensemble, il procède de proche en proche. Il ne peut pas comparer le modèle avec sa production</a:t>
            </a:r>
          </a:p>
          <a:p>
            <a:r>
              <a:rPr lang="fr-FR" sz="3100" dirty="0" smtClean="0">
                <a:latin typeface="Arial" pitchFamily="34" charset="0"/>
                <a:cs typeface="Arial" pitchFamily="34" charset="0"/>
              </a:rPr>
              <a:t>Il peut lui arriver de rester devant sa feuille sans démarrer le travail à effectuer, parce qu’il ne sait pas par où commencer, même s’il a compris le but à atteindre.</a:t>
            </a: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751</Words>
  <Application>Microsoft Office PowerPoint</Application>
  <PresentationFormat>Affichage à l'écran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Médian</vt:lpstr>
      <vt:lpstr>Les troubles praxiques Les dyspraxies </vt:lpstr>
      <vt:lpstr>Signes d’appel en maternelle</vt:lpstr>
      <vt:lpstr> Jeux libres de l’enfant </vt:lpstr>
      <vt:lpstr>Jeux structuraux avec modèle</vt:lpstr>
      <vt:lpstr>Difficultés dans le repérage dans l’espace et le temps</vt:lpstr>
      <vt:lpstr>Mais….</vt:lpstr>
      <vt:lpstr>En élémentaire  Eléments de repérage </vt:lpstr>
      <vt:lpstr>Difficultés à s’organiser , à planifier , à se repérer</vt:lpstr>
      <vt:lpstr>Concrètement …</vt:lpstr>
      <vt:lpstr>En écriture </vt:lpstr>
      <vt:lpstr> En lecture     </vt:lpstr>
      <vt:lpstr>En mathématiques </vt:lpstr>
      <vt:lpstr>En EPS  </vt:lpstr>
      <vt:lpstr>Dans tous les cas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troubles praxiques Les dyspraxies</dc:title>
  <dc:creator>slefebvre</dc:creator>
  <cp:lastModifiedBy>cdumolin</cp:lastModifiedBy>
  <cp:revision>15</cp:revision>
  <dcterms:created xsi:type="dcterms:W3CDTF">2015-04-08T16:03:00Z</dcterms:created>
  <dcterms:modified xsi:type="dcterms:W3CDTF">2015-05-15T12:17:47Z</dcterms:modified>
</cp:coreProperties>
</file>